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16035786236819141"/>
          <c:w val="0.96285352469396368"/>
          <c:h val="0.7122745552001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15042.4</c:v>
                </c:pt>
                <c:pt idx="1">
                  <c:v>36302.699999999997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15223</c:v>
                </c:pt>
                <c:pt idx="1">
                  <c:v>36347.699999999997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090624"/>
        <c:axId val="80092160"/>
      </c:barChart>
      <c:catAx>
        <c:axId val="80090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80092160"/>
        <c:crosses val="autoZero"/>
        <c:auto val="1"/>
        <c:lblAlgn val="ctr"/>
        <c:lblOffset val="100"/>
        <c:noMultiLvlLbl val="0"/>
      </c:catAx>
      <c:valAx>
        <c:axId val="80092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090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769788907243494"/>
          <c:y val="2.1286034015194095E-2"/>
          <c:w val="0.37083469884964254"/>
          <c:h val="0.117785794337803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1810</c:v>
                </c:pt>
                <c:pt idx="1">
                  <c:v>2177.6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13232.4</c:v>
                </c:pt>
                <c:pt idx="1">
                  <c:v>34125.1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1299328"/>
        <c:axId val="81300864"/>
      </c:barChart>
      <c:catAx>
        <c:axId val="81299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81300864"/>
        <c:crosses val="autoZero"/>
        <c:auto val="1"/>
        <c:lblAlgn val="ctr"/>
        <c:lblOffset val="100"/>
        <c:noMultiLvlLbl val="0"/>
      </c:catAx>
      <c:valAx>
        <c:axId val="81300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812993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5261395598507E-2"/>
          <c:y val="6.4570698222514683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гогд</c:v>
                </c:pt>
                <c:pt idx="1">
                  <c:v>2022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1810</c:v>
                </c:pt>
                <c:pt idx="1">
                  <c:v>2168.5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гогд</c:v>
                </c:pt>
                <c:pt idx="1">
                  <c:v>2022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87.6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97003392"/>
        <c:axId val="98410496"/>
      </c:barChart>
      <c:catAx>
        <c:axId val="97003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98410496"/>
        <c:crosses val="autoZero"/>
        <c:auto val="1"/>
        <c:lblAlgn val="ctr"/>
        <c:lblOffset val="100"/>
        <c:noMultiLvlLbl val="0"/>
      </c:catAx>
      <c:valAx>
        <c:axId val="9841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003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4200239934354244E-2"/>
                  <c:y val="-7.56726028619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3"/>
                  <c:y val="-0.128533305042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2971658119799E-2"/>
                  <c:y val="-0.1156519949513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716976866118E-2"/>
                  <c:y val="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имущество</c:v>
                </c:pt>
                <c:pt idx="2">
                  <c:v>Доходы от оказания платных услуг(работ) и компенсации затрат государства</c:v>
                </c:pt>
                <c:pt idx="3">
                  <c:v>Штрафы</c:v>
                </c:pt>
                <c:pt idx="4">
                  <c:v>Налоги на совокупный доход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704.3</c:v>
                </c:pt>
                <c:pt idx="1">
                  <c:v>1466.3</c:v>
                </c:pt>
                <c:pt idx="2">
                  <c:v>8.8000000000000007</c:v>
                </c:pt>
                <c:pt idx="3">
                  <c:v>0.3</c:v>
                </c:pt>
                <c:pt idx="4">
                  <c:v>-2</c:v>
                </c:pt>
                <c:pt idx="5" formatCode="0.0">
                  <c:v>34125.1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15222.9</c:v>
                </c:pt>
                <c:pt idx="1">
                  <c:v>36347.699999999997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9469824"/>
        <c:axId val="97125504"/>
        <c:axId val="0"/>
      </c:bar3DChart>
      <c:catAx>
        <c:axId val="129469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125504"/>
        <c:crosses val="autoZero"/>
        <c:auto val="1"/>
        <c:lblAlgn val="ctr"/>
        <c:lblOffset val="100"/>
        <c:noMultiLvlLbl val="0"/>
      </c:catAx>
      <c:valAx>
        <c:axId val="9712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12946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6264.7</c:v>
                </c:pt>
                <c:pt idx="1">
                  <c:v>171.3</c:v>
                </c:pt>
                <c:pt idx="2" formatCode="General">
                  <c:v>1906.5</c:v>
                </c:pt>
                <c:pt idx="3" formatCode="General">
                  <c:v>2002.9</c:v>
                </c:pt>
                <c:pt idx="4">
                  <c:v>3</c:v>
                </c:pt>
                <c:pt idx="5">
                  <c:v>25743.8</c:v>
                </c:pt>
                <c:pt idx="6">
                  <c:v>9.0399999999999991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22034266723988"/>
          <c:y val="2.5342924860200719E-2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4793853314429E-4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25743.8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2022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25743.8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98270592"/>
        <c:axId val="98284672"/>
        <c:axId val="0"/>
      </c:bar3DChart>
      <c:catAx>
        <c:axId val="98270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98284672"/>
        <c:crosses val="autoZero"/>
        <c:auto val="1"/>
        <c:lblAlgn val="ctr"/>
        <c:lblOffset val="100"/>
        <c:noMultiLvlLbl val="0"/>
      </c:catAx>
      <c:valAx>
        <c:axId val="98284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82705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35402.800000000003</c:v>
                </c:pt>
                <c:pt idx="1">
                  <c:v>944.9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1523,0тыс.рублей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</a:t>
          </a:r>
          <a:r>
            <a:rPr lang="ru-RU" sz="1200" baseline="0" dirty="0" smtClean="0"/>
            <a:t>5494,1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</a:t>
          </a:r>
          <a:r>
            <a:rPr lang="ru-RU" sz="1200" dirty="0" smtClean="0"/>
            <a:t>»-74,0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dirty="0" smtClean="0"/>
            <a:t>»-181,3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</a:t>
          </a:r>
          <a:r>
            <a:rPr lang="ru-RU" sz="1200" baseline="0" dirty="0" smtClean="0"/>
            <a:t>»-1906,5 </a:t>
          </a:r>
          <a:r>
            <a:rPr lang="ru-RU" sz="1200" baseline="0" dirty="0" err="1" smtClean="0"/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</a:t>
          </a:r>
          <a:r>
            <a:rPr lang="ru-RU" sz="1200" dirty="0" smtClean="0"/>
            <a:t>»-2002,9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</a:t>
          </a:r>
          <a:r>
            <a:rPr lang="ru-RU" sz="1200" dirty="0" smtClean="0"/>
            <a:t>25743,8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</a:t>
          </a:r>
          <a:r>
            <a:rPr lang="ru-RU" sz="1200" baseline="0" dirty="0" smtClean="0"/>
            <a:t>00.0 </a:t>
          </a:r>
          <a:r>
            <a:rPr lang="ru-RU" sz="1200" baseline="0" dirty="0" smtClean="0"/>
            <a:t>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-00,0 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100696" custRadScaleInc="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65754" custRadScaleInc="3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33915" custRadScaleInc="-1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40994" custRadScaleInc="-81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229859" custRadScaleRad="90868" custRadScaleInc="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35430" custRadScaleInc="97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32947" custRadScaleInc="32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114619" custRadScaleRad="156405" custRadScaleInc="-3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C207-C0E7-4208-BF21-2DFA62E44CB3}">
      <dsp:nvSpPr>
        <dsp:cNvPr id="0" name=""/>
        <dsp:cNvSpPr/>
      </dsp:nvSpPr>
      <dsp:spPr>
        <a:xfrm>
          <a:off x="3193113" y="1803473"/>
          <a:ext cx="2158279" cy="202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Всего расходов 1523,0тыс.рублей</a:t>
          </a:r>
          <a:endParaRPr lang="ru-RU" sz="1400" kern="1200" dirty="0"/>
        </a:p>
      </dsp:txBody>
      <dsp:txXfrm>
        <a:off x="3509186" y="2099667"/>
        <a:ext cx="1526133" cy="1430149"/>
      </dsp:txXfrm>
    </dsp:sp>
    <dsp:sp modelId="{18AB5B87-BBB1-4780-808D-BC7CD952F2D7}">
      <dsp:nvSpPr>
        <dsp:cNvPr id="0" name=""/>
        <dsp:cNvSpPr/>
      </dsp:nvSpPr>
      <dsp:spPr>
        <a:xfrm rot="16222946">
          <a:off x="4196858" y="1418321"/>
          <a:ext cx="166321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21639" y="1536458"/>
        <a:ext cx="116425" cy="279569"/>
      </dsp:txXfrm>
    </dsp:sp>
    <dsp:sp modelId="{ACE8FDBB-5E26-4098-BFC3-A8B580968FC7}">
      <dsp:nvSpPr>
        <dsp:cNvPr id="0" name=""/>
        <dsp:cNvSpPr/>
      </dsp:nvSpPr>
      <dsp:spPr>
        <a:xfrm>
          <a:off x="3312371" y="-57450"/>
          <a:ext cx="1947779" cy="154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«Управление муниципальными финансами»- </a:t>
          </a:r>
          <a:r>
            <a:rPr lang="ru-RU" sz="1200" kern="1200" baseline="0" dirty="0" smtClean="0"/>
            <a:t>5494,1 </a:t>
          </a:r>
          <a:r>
            <a:rPr lang="ru-RU" sz="1200" kern="1200" baseline="0" dirty="0" err="1" smtClean="0"/>
            <a:t>тыс.руб</a:t>
          </a:r>
          <a:r>
            <a:rPr lang="ru-RU" sz="1200" kern="1200" baseline="0" dirty="0" smtClean="0"/>
            <a:t>.</a:t>
          </a:r>
        </a:p>
      </dsp:txBody>
      <dsp:txXfrm>
        <a:off x="3597617" y="169125"/>
        <a:ext cx="1377287" cy="1093998"/>
      </dsp:txXfrm>
    </dsp:sp>
    <dsp:sp modelId="{194C0B31-D43B-4C7A-B65F-E555BABC655F}">
      <dsp:nvSpPr>
        <dsp:cNvPr id="0" name=""/>
        <dsp:cNvSpPr/>
      </dsp:nvSpPr>
      <dsp:spPr>
        <a:xfrm rot="19339479">
          <a:off x="5292071" y="1472344"/>
          <a:ext cx="83376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06645" y="1608251"/>
        <a:ext cx="693981" cy="279569"/>
      </dsp:txXfrm>
    </dsp:sp>
    <dsp:sp modelId="{82ACFDE7-B490-46DD-8EF1-55ADBB338668}">
      <dsp:nvSpPr>
        <dsp:cNvPr id="0" name=""/>
        <dsp:cNvSpPr/>
      </dsp:nvSpPr>
      <dsp:spPr>
        <a:xfrm>
          <a:off x="5760638" y="72003"/>
          <a:ext cx="2529671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</a:t>
          </a:r>
          <a:r>
            <a:rPr lang="ru-RU" sz="1200" kern="1200" dirty="0" smtClean="0"/>
            <a:t>Муниципальная политика</a:t>
          </a:r>
          <a:r>
            <a:rPr lang="ru-RU" sz="1200" kern="1200" dirty="0" smtClean="0"/>
            <a:t>»-74,0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6131100" y="252630"/>
        <a:ext cx="1788747" cy="872142"/>
      </dsp:txXfrm>
    </dsp:sp>
    <dsp:sp modelId="{7D3E9CC7-F78C-4F4B-A7A1-3F91EEE6E0D3}">
      <dsp:nvSpPr>
        <dsp:cNvPr id="0" name=""/>
        <dsp:cNvSpPr/>
      </dsp:nvSpPr>
      <dsp:spPr>
        <a:xfrm rot="21338438">
          <a:off x="5394480" y="2491906"/>
          <a:ext cx="11308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94529" y="2586385"/>
        <a:ext cx="79157" cy="279569"/>
      </dsp:txXfrm>
    </dsp:sp>
    <dsp:sp modelId="{5DD4A423-C884-4F96-8D63-B28866BCD751}">
      <dsp:nvSpPr>
        <dsp:cNvPr id="0" name=""/>
        <dsp:cNvSpPr/>
      </dsp:nvSpPr>
      <dsp:spPr>
        <a:xfrm>
          <a:off x="5544619" y="1800195"/>
          <a:ext cx="3059736" cy="1601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kern="1200" dirty="0" smtClean="0"/>
            <a:t>»-181,3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992707" y="2034780"/>
        <a:ext cx="2163560" cy="1132679"/>
      </dsp:txXfrm>
    </dsp:sp>
    <dsp:sp modelId="{660EF010-8A77-4B48-A569-EDE0DD8B60F7}">
      <dsp:nvSpPr>
        <dsp:cNvPr id="0" name=""/>
        <dsp:cNvSpPr/>
      </dsp:nvSpPr>
      <dsp:spPr>
        <a:xfrm rot="1603098">
          <a:off x="5388854" y="3275373"/>
          <a:ext cx="52277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396317" y="3337139"/>
        <a:ext cx="382987" cy="279569"/>
      </dsp:txXfrm>
    </dsp:sp>
    <dsp:sp modelId="{56901D40-34B4-4062-96C1-3B22ECB55139}">
      <dsp:nvSpPr>
        <dsp:cNvPr id="0" name=""/>
        <dsp:cNvSpPr/>
      </dsp:nvSpPr>
      <dsp:spPr>
        <a:xfrm>
          <a:off x="5832641" y="3528389"/>
          <a:ext cx="2165215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транспортной системы</a:t>
          </a:r>
          <a:r>
            <a:rPr lang="ru-RU" sz="1200" kern="1200" baseline="0" dirty="0" smtClean="0"/>
            <a:t>»-1906,5 </a:t>
          </a:r>
          <a:r>
            <a:rPr lang="ru-RU" sz="1200" kern="1200" baseline="0" dirty="0" err="1" smtClean="0"/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6149729" y="3709016"/>
        <a:ext cx="1531039" cy="872142"/>
      </dsp:txXfrm>
    </dsp:sp>
    <dsp:sp modelId="{BBC8F283-1CDB-4955-B599-80CDA77483E1}">
      <dsp:nvSpPr>
        <dsp:cNvPr id="0" name=""/>
        <dsp:cNvSpPr/>
      </dsp:nvSpPr>
      <dsp:spPr>
        <a:xfrm rot="5483659">
          <a:off x="4170466" y="3727960"/>
          <a:ext cx="14777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4193171" y="3798991"/>
        <a:ext cx="103443" cy="279569"/>
      </dsp:txXfrm>
    </dsp:sp>
    <dsp:sp modelId="{429F8E0F-D135-4960-9054-EB4DD3E51FF2}">
      <dsp:nvSpPr>
        <dsp:cNvPr id="0" name=""/>
        <dsp:cNvSpPr/>
      </dsp:nvSpPr>
      <dsp:spPr>
        <a:xfrm>
          <a:off x="2808314" y="4104451"/>
          <a:ext cx="2835073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«Благоустройство территории и </a:t>
          </a:r>
          <a:r>
            <a:rPr lang="ru-RU" sz="1200" kern="1200" dirty="0" err="1" smtClean="0"/>
            <a:t>жилищно</a:t>
          </a:r>
          <a:r>
            <a:rPr lang="ru-RU" sz="1200" kern="1200" dirty="0" smtClean="0"/>
            <a:t> –коммунальное хозяйство</a:t>
          </a:r>
          <a:r>
            <a:rPr lang="ru-RU" sz="1200" kern="1200" dirty="0" smtClean="0"/>
            <a:t>»-2002,9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223501" y="4285078"/>
        <a:ext cx="2004699" cy="872142"/>
      </dsp:txXfrm>
    </dsp:sp>
    <dsp:sp modelId="{FA1F7511-1F60-428A-AE93-F68612C663E4}">
      <dsp:nvSpPr>
        <dsp:cNvPr id="0" name=""/>
        <dsp:cNvSpPr/>
      </dsp:nvSpPr>
      <dsp:spPr>
        <a:xfrm rot="9415008">
          <a:off x="2725390" y="3151369"/>
          <a:ext cx="42072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846555" y="3219816"/>
        <a:ext cx="294508" cy="279569"/>
      </dsp:txXfrm>
    </dsp:sp>
    <dsp:sp modelId="{F5DD8246-2F2F-44DF-8DC2-08424B4C3986}">
      <dsp:nvSpPr>
        <dsp:cNvPr id="0" name=""/>
        <dsp:cNvSpPr/>
      </dsp:nvSpPr>
      <dsp:spPr>
        <a:xfrm>
          <a:off x="504063" y="3312361"/>
          <a:ext cx="230716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«Развитие культуры» </a:t>
          </a:r>
          <a:r>
            <a:rPr lang="ru-RU" sz="1200" kern="1200" dirty="0" smtClean="0"/>
            <a:t>25743,8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841940" y="3492988"/>
        <a:ext cx="1631413" cy="872142"/>
      </dsp:txXfrm>
    </dsp:sp>
    <dsp:sp modelId="{5B609FF4-CC86-4DF1-A659-D5055C95A0A8}">
      <dsp:nvSpPr>
        <dsp:cNvPr id="0" name=""/>
        <dsp:cNvSpPr/>
      </dsp:nvSpPr>
      <dsp:spPr>
        <a:xfrm rot="11243867">
          <a:off x="2865859" y="2414729"/>
          <a:ext cx="23976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937489" y="2512550"/>
        <a:ext cx="167836" cy="279569"/>
      </dsp:txXfrm>
    </dsp:sp>
    <dsp:sp modelId="{D13F1944-76B5-4166-8787-4841ACD5ED9D}">
      <dsp:nvSpPr>
        <dsp:cNvPr id="0" name=""/>
        <dsp:cNvSpPr/>
      </dsp:nvSpPr>
      <dsp:spPr>
        <a:xfrm>
          <a:off x="216027" y="1800199"/>
          <a:ext cx="2578798" cy="1310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физической культуры»- </a:t>
          </a:r>
          <a:r>
            <a:rPr lang="ru-RU" sz="1200" kern="1200" baseline="0" dirty="0" smtClean="0"/>
            <a:t>00.0 </a:t>
          </a:r>
          <a:r>
            <a:rPr lang="ru-RU" sz="1200" kern="1200" baseline="0" dirty="0" smtClean="0"/>
            <a:t>тыс. </a:t>
          </a:r>
          <a:r>
            <a:rPr lang="ru-RU" sz="1200" kern="1200" baseline="0" dirty="0" err="1" smtClean="0"/>
            <a:t>руб</a:t>
          </a:r>
          <a:endParaRPr lang="ru-RU" sz="1200" kern="1200" baseline="0" dirty="0"/>
        </a:p>
      </dsp:txBody>
      <dsp:txXfrm>
        <a:off x="593683" y="1992133"/>
        <a:ext cx="1823486" cy="926739"/>
      </dsp:txXfrm>
    </dsp:sp>
    <dsp:sp modelId="{A9570325-D9BE-4702-A358-502D2F1E328F}">
      <dsp:nvSpPr>
        <dsp:cNvPr id="0" name=""/>
        <dsp:cNvSpPr/>
      </dsp:nvSpPr>
      <dsp:spPr>
        <a:xfrm rot="13004955">
          <a:off x="2604241" y="1585714"/>
          <a:ext cx="66819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730136" y="1720722"/>
        <a:ext cx="528413" cy="279569"/>
      </dsp:txXfrm>
    </dsp:sp>
    <dsp:sp modelId="{F9747415-141F-4304-810C-04B2532CAC65}">
      <dsp:nvSpPr>
        <dsp:cNvPr id="0" name=""/>
        <dsp:cNvSpPr/>
      </dsp:nvSpPr>
      <dsp:spPr>
        <a:xfrm>
          <a:off x="288034" y="144015"/>
          <a:ext cx="2708403" cy="1413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«Формирование современной городской среды на территории Ковалевского сельского поселения» -00,0 тыс. руб</a:t>
          </a:r>
          <a:r>
            <a:rPr lang="ru-RU" sz="1200" b="1" kern="1200" baseline="0" dirty="0" smtClean="0"/>
            <a:t>.</a:t>
          </a:r>
          <a:endParaRPr lang="ru-RU" sz="1200" kern="1200" baseline="0" dirty="0"/>
        </a:p>
      </dsp:txBody>
      <dsp:txXfrm>
        <a:off x="684670" y="351047"/>
        <a:ext cx="1915131" cy="99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расходов-36347,7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22.05.2023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22.05.2023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22.05.2023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2120" y="404664"/>
            <a:ext cx="640871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Красносулинского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2022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8496944" cy="4130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626199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43204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муниципальных программ Ковалевского сельского поселения за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616330"/>
              </p:ext>
            </p:extLst>
          </p:nvPr>
        </p:nvGraphicFramePr>
        <p:xfrm>
          <a:off x="899592" y="220486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64704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расходов в рамках муниципальных программ в общем объеме расходов в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89097"/>
              </p:ext>
            </p:extLst>
          </p:nvPr>
        </p:nvGraphicFramePr>
        <p:xfrm>
          <a:off x="827584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исполнения бюджета поселения за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87579" y="369699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799681"/>
              </p:ext>
            </p:extLst>
          </p:nvPr>
        </p:nvGraphicFramePr>
        <p:xfrm>
          <a:off x="899592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Ковалевского      сельского поселения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877709"/>
              </p:ext>
            </p:extLst>
          </p:nvPr>
        </p:nvGraphicFramePr>
        <p:xfrm>
          <a:off x="1115616" y="2204864"/>
          <a:ext cx="727280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и неналоговые доходы бюджета 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92454" y="3409115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262137"/>
              </p:ext>
            </p:extLst>
          </p:nvPr>
        </p:nvGraphicFramePr>
        <p:xfrm>
          <a:off x="539552" y="21328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9675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2022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096366"/>
              </p:ext>
            </p:extLst>
          </p:nvPr>
        </p:nvGraphicFramePr>
        <p:xfrm>
          <a:off x="827584" y="1916832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92" y="1412776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Ковалевского сельского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49955"/>
              </p:ext>
            </p:extLst>
          </p:nvPr>
        </p:nvGraphicFramePr>
        <p:xfrm>
          <a:off x="395536" y="105273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</a:t>
            </a:r>
            <a:r>
              <a:rPr lang="ru-RU" sz="2000" dirty="0" smtClean="0"/>
              <a:t>2022 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3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232630"/>
              </p:ext>
            </p:extLst>
          </p:nvPr>
        </p:nvGraphicFramePr>
        <p:xfrm>
          <a:off x="755576" y="185035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расходов на культуру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195</Words>
  <Application>Microsoft Office PowerPoint</Application>
  <PresentationFormat>Экран (4:3)</PresentationFormat>
  <Paragraphs>44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Итоги исполнения бюджета поселения за 2022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2022 год</vt:lpstr>
      <vt:lpstr>Расходы бюджета Ковалевского сельского поселения </vt:lpstr>
      <vt:lpstr>Структура расходов бюджета поселения за 2022  год</vt:lpstr>
      <vt:lpstr>Презентация PowerPoint</vt:lpstr>
      <vt:lpstr>Динамика исполнения расходов на культуру  </vt:lpstr>
      <vt:lpstr> Расходы в рамках муниципальных программ Ковалевского сельского поселения за 2022 год</vt:lpstr>
      <vt:lpstr>Доля расходов в рамках муниципальных программ в общем объеме расходов в 2022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2023-05-22T10:46:48Z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